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16" r:id="rId3"/>
    <p:sldId id="341" r:id="rId4"/>
    <p:sldId id="342" r:id="rId5"/>
    <p:sldId id="343" r:id="rId6"/>
    <p:sldId id="344" r:id="rId7"/>
    <p:sldId id="346" r:id="rId8"/>
    <p:sldId id="349" r:id="rId9"/>
    <p:sldId id="350" r:id="rId10"/>
    <p:sldId id="351" r:id="rId11"/>
    <p:sldId id="352" r:id="rId12"/>
    <p:sldId id="356" r:id="rId13"/>
    <p:sldId id="357" r:id="rId14"/>
    <p:sldId id="358" r:id="rId15"/>
    <p:sldId id="354" r:id="rId16"/>
    <p:sldId id="360" r:id="rId17"/>
    <p:sldId id="327" r:id="rId18"/>
    <p:sldId id="359" r:id="rId19"/>
    <p:sldId id="355" r:id="rId20"/>
    <p:sldId id="33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33E533"/>
    <a:srgbClr val="CCCC00"/>
    <a:srgbClr val="FF7F00"/>
    <a:srgbClr val="FFAA00"/>
    <a:srgbClr val="F0F300"/>
    <a:srgbClr val="00FFFF"/>
    <a:srgbClr val="FFFFCC"/>
    <a:srgbClr val="54F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94" y="58"/>
      </p:cViewPr>
      <p:guideLst>
        <p:guide orient="horz" pos="2228"/>
        <p:guide pos="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C6028-0A1F-4BC8-9DBC-47C3A6B42FAE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1793-D75B-49BF-B4C1-EB7A87BE7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EC7D7D7-110F-4DD8-845D-1EC92D7F9041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1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88C00-56C0-4F40-9DE0-7514C6BAEA5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2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82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65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0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6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52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15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5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1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4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88C00-56C0-4F40-9DE0-7514C6BAEA5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88C00-56C0-4F40-9DE0-7514C6BAEA5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3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88C00-56C0-4F40-9DE0-7514C6BAEA5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3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88C00-56C0-4F40-9DE0-7514C6BAEA5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8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88C00-56C0-4F40-9DE0-7514C6BAEA5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7AB578-D8FD-49D5-AF1D-97025B44502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63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6E2A-639E-4AF4-9C02-25BC510B4A3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A88C00-56C0-4F40-9DE0-7514C6BAEA5D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6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9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8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7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5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67CE-7D0A-44C8-8BD7-F94326F0DEF9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03AC-37E6-48E8-B1EF-403EF9FC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5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41922"/>
            <a:ext cx="971550" cy="4914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0370" y="1648910"/>
            <a:ext cx="8760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Indoor 3D Reconstruction from Laser Scanner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Data</a:t>
            </a:r>
          </a:p>
          <a:p>
            <a:pPr algn="ctr"/>
            <a:r>
              <a:rPr lang="en-US" sz="32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  <a:p>
            <a:pPr algn="ctr"/>
            <a:endParaRPr lang="en-US" sz="32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4746" y="3182039"/>
            <a:ext cx="461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Shayan</a:t>
            </a:r>
            <a:r>
              <a:rPr lang="en-US" sz="2000" b="1" dirty="0"/>
              <a:t> Nikoohemat</a:t>
            </a:r>
            <a:endParaRPr lang="en-US" sz="2000" dirty="0"/>
          </a:p>
          <a:p>
            <a:r>
              <a:rPr lang="en-US" b="1" dirty="0" smtClean="0"/>
              <a:t>November 2018</a:t>
            </a:r>
            <a:endParaRPr lang="en-US" dirty="0"/>
          </a:p>
          <a:p>
            <a:r>
              <a:rPr lang="en-US" sz="2000" i="1" dirty="0"/>
              <a:t> </a:t>
            </a:r>
          </a:p>
          <a:p>
            <a:r>
              <a:rPr lang="en-US" sz="2000" i="1" dirty="0"/>
              <a:t>Promoter: Prof. Dr. Ir. George </a:t>
            </a:r>
            <a:r>
              <a:rPr lang="en-US" sz="2000" i="1" dirty="0" smtClean="0"/>
              <a:t>Vosselman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52545" y="589756"/>
            <a:ext cx="3933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Recovering</a:t>
            </a:r>
            <a:r>
              <a:rPr lang="en-US" sz="2400" b="1" dirty="0" smtClean="0">
                <a:solidFill>
                  <a:srgbClr val="0070C0"/>
                </a:solidFill>
              </a:rPr>
              <a:t> reflected points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caused by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glass surfaces:</a:t>
            </a:r>
            <a:endParaRPr lang="en-US" sz="2400" dirty="0" smtClean="0"/>
          </a:p>
        </p:txBody>
      </p:sp>
      <p:sp>
        <p:nvSpPr>
          <p:cNvPr id="2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483"/>
          <a:stretch/>
        </p:blipFill>
        <p:spPr>
          <a:xfrm>
            <a:off x="6143101" y="400568"/>
            <a:ext cx="5654243" cy="1632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1868" y="5368708"/>
            <a:ext cx="327390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view of the same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</a:p>
        </p:txBody>
      </p:sp>
      <p:sp>
        <p:nvSpPr>
          <p:cNvPr id="7" name="Rectangle 6"/>
          <p:cNvSpPr/>
          <p:nvPr/>
        </p:nvSpPr>
        <p:spPr>
          <a:xfrm>
            <a:off x="8374321" y="5368708"/>
            <a:ext cx="356186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view: recovery process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1118" y="5271895"/>
            <a:ext cx="345813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Perspective view of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wall, glass and a reflected surface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4313" y="3237712"/>
            <a:ext cx="1320259" cy="15448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7492" y="2291926"/>
            <a:ext cx="1476000" cy="267682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6807024" y="306626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354032" y="306626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852051" y="307034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67783" y="3066261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5400000">
            <a:off x="6602427" y="2754710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Wall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 rot="5400000">
            <a:off x="7102701" y="2761606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Glass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 rot="5400000">
            <a:off x="7452496" y="2566842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Ghost Wall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 rot="5400000">
            <a:off x="7277437" y="2566215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Trajectory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1782" y="5024001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(a)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374971" y="5031123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(b)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166943" y="5000794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(c)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8899051" y="502400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(d)</a:t>
            </a:r>
            <a:endParaRPr lang="en-US" sz="12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5847" y="2138835"/>
            <a:ext cx="3395903" cy="2829919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735174" y="2136266"/>
            <a:ext cx="1842158" cy="2835056"/>
            <a:chOff x="4653894" y="2136266"/>
            <a:chExt cx="1842158" cy="283505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53894" y="2136266"/>
              <a:ext cx="1567252" cy="2835056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 flipV="1">
              <a:off x="5731691" y="2291926"/>
              <a:ext cx="764361" cy="945786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731691" y="4335236"/>
              <a:ext cx="764361" cy="633518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6577332" y="2291926"/>
            <a:ext cx="1534160" cy="2683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8111492" y="326575"/>
            <a:ext cx="1575118" cy="116749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41380" y="3447136"/>
            <a:ext cx="2160000" cy="152161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0875032" y="503112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(e)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4779252" y="3237712"/>
            <a:ext cx="1033719" cy="109752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7813087" y="3420231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6807024" y="341218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6875515" y="3456231"/>
            <a:ext cx="9360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348253" y="3298672"/>
            <a:ext cx="0" cy="1476000"/>
          </a:xfrm>
          <a:prstGeom prst="line">
            <a:avLst/>
          </a:prstGeom>
          <a:ln>
            <a:solidFill>
              <a:srgbClr val="33E5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99738" y="288256"/>
            <a:ext cx="1046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Towards Smart Indoor 3D Models Reconstructed from Point Clouds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99738" y="964691"/>
            <a:ext cx="1141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Improving Space partitioning and navigable space:</a:t>
            </a:r>
            <a:endParaRPr lang="en-US" sz="2000" dirty="0" smtClean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47" y="2299043"/>
            <a:ext cx="4731447" cy="155654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47" y="4134047"/>
            <a:ext cx="4716000" cy="148439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28" y="2800621"/>
            <a:ext cx="3402278" cy="298860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411773" y="1474459"/>
            <a:ext cx="781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Intersection of the space partitions with the trajectory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7661" y1="47280" x2="57661" y2="47280"/>
                        <a14:foregroundMark x1="64745" y1="49372" x2="64745" y2="49372"/>
                        <a14:foregroundMark x1="59638" y1="50837" x2="59638" y2="50837"/>
                        <a14:foregroundMark x1="44646" y1="61297" x2="44646" y2="61297"/>
                        <a14:foregroundMark x1="52224" y1="59205" x2="52224" y2="59205"/>
                        <a14:foregroundMark x1="92586" y1="17573" x2="92586" y2="17573"/>
                        <a14:foregroundMark x1="95058" y1="16109" x2="95058" y2="16109"/>
                        <a14:foregroundMark x1="97529" y1="13598" x2="97529" y2="13598"/>
                        <a14:foregroundMark x1="89951" y1="20084" x2="89951" y2="20084"/>
                        <a14:foregroundMark x1="87974" y1="27615" x2="87974" y2="27615"/>
                        <a14:foregroundMark x1="87315" y1="29289" x2="87315" y2="2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72" y="833446"/>
            <a:ext cx="5153928" cy="40565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70367" y="3454400"/>
            <a:ext cx="3497873" cy="477845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470367" y="5300707"/>
            <a:ext cx="3497873" cy="477845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483567" y="3657600"/>
            <a:ext cx="933119" cy="23368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18664" y="5501605"/>
            <a:ext cx="933119" cy="23368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41370" y="3321867"/>
            <a:ext cx="266993" cy="31496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380410" y="5181437"/>
            <a:ext cx="266993" cy="31496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2614" y="5844464"/>
            <a:ext cx="400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Removing partitions outside the building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447055" y="5735285"/>
            <a:ext cx="2632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Bottom view of partitions </a:t>
            </a:r>
          </a:p>
          <a:p>
            <a:pPr algn="ctr"/>
            <a:r>
              <a:rPr lang="en-US" dirty="0" smtClean="0"/>
              <a:t>and the trajectory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91153" y="4366981"/>
            <a:ext cx="1262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Perspective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view </a:t>
            </a:r>
          </a:p>
        </p:txBody>
      </p:sp>
      <p:sp>
        <p:nvSpPr>
          <p:cNvPr id="71" name="Oval 70"/>
          <p:cNvSpPr/>
          <p:nvPr/>
        </p:nvSpPr>
        <p:spPr>
          <a:xfrm>
            <a:off x="5708126" y="4860027"/>
            <a:ext cx="396961" cy="162064"/>
          </a:xfrm>
          <a:prstGeom prst="ellipse">
            <a:avLst/>
          </a:prstGeom>
          <a:noFill/>
          <a:ln w="190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99738" y="288256"/>
            <a:ext cx="1046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Towards Smart Indoor 3D Models Reconstructed from Point Clouds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99738" y="964691"/>
            <a:ext cx="1141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Detecting Misclassified </a:t>
            </a:r>
            <a:r>
              <a:rPr lang="en-US" sz="2400" b="1" dirty="0">
                <a:solidFill>
                  <a:srgbClr val="0070C0"/>
                </a:solidFill>
              </a:rPr>
              <a:t>W</a:t>
            </a:r>
            <a:r>
              <a:rPr lang="en-US" sz="2400" b="1" dirty="0" smtClean="0">
                <a:solidFill>
                  <a:srgbClr val="0070C0"/>
                </a:solidFill>
              </a:rPr>
              <a:t>alls:</a:t>
            </a:r>
            <a:endParaRPr lang="en-US" sz="2000" dirty="0" smtClean="0"/>
          </a:p>
        </p:txBody>
      </p:sp>
      <p:sp>
        <p:nvSpPr>
          <p:cNvPr id="7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12</a:t>
            </a:fld>
            <a:endParaRPr lang="en-US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486622" y="1948651"/>
            <a:ext cx="9108000" cy="3378246"/>
            <a:chOff x="3186291" y="1153278"/>
            <a:chExt cx="5759653" cy="2136317"/>
          </a:xfrm>
        </p:grpSpPr>
        <p:grpSp>
          <p:nvGrpSpPr>
            <p:cNvPr id="28" name="Group 27"/>
            <p:cNvGrpSpPr/>
            <p:nvPr/>
          </p:nvGrpSpPr>
          <p:grpSpPr>
            <a:xfrm>
              <a:off x="3186291" y="1153278"/>
              <a:ext cx="5759653" cy="2136317"/>
              <a:chOff x="3186291" y="1153278"/>
              <a:chExt cx="5759653" cy="213631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6291" y="1233286"/>
                <a:ext cx="1891804" cy="1827911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8142" y="1218448"/>
                <a:ext cx="1873621" cy="1837959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91909" y="1153278"/>
                <a:ext cx="1954035" cy="1948202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705099" y="3075502"/>
                <a:ext cx="1097590" cy="214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Misclassified Walls</a:t>
                </a:r>
                <a:endParaRPr lang="en-US" sz="1600" dirty="0"/>
              </a:p>
            </p:txBody>
          </p:sp>
        </p:grpSp>
        <p:sp>
          <p:nvSpPr>
            <p:cNvPr id="29" name="Oval 28"/>
            <p:cNvSpPr/>
            <p:nvPr/>
          </p:nvSpPr>
          <p:spPr>
            <a:xfrm rot="19943467">
              <a:off x="3505842" y="1809553"/>
              <a:ext cx="1051918" cy="2069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9943467">
              <a:off x="3938667" y="2225944"/>
              <a:ext cx="1051918" cy="2069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532875" y="1611803"/>
              <a:ext cx="768560" cy="770190"/>
              <a:chOff x="5532875" y="1611803"/>
              <a:chExt cx="768560" cy="77019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5539423" y="1611804"/>
                <a:ext cx="762012" cy="38217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6296355" y="1611803"/>
                <a:ext cx="1" cy="33447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532875" y="1993982"/>
                <a:ext cx="6548" cy="38091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5532875" y="2235959"/>
                <a:ext cx="308350" cy="14603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5940386" y="1986550"/>
              <a:ext cx="802930" cy="868411"/>
              <a:chOff x="5940386" y="1986550"/>
              <a:chExt cx="802930" cy="86841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5940386" y="1993982"/>
                <a:ext cx="802929" cy="446171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6743315" y="1986550"/>
                <a:ext cx="1" cy="396981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5940386" y="2440155"/>
                <a:ext cx="0" cy="41480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5940386" y="2743200"/>
                <a:ext cx="191174" cy="111761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/>
          <p:cNvSpPr txBox="1"/>
          <p:nvPr/>
        </p:nvSpPr>
        <p:spPr>
          <a:xfrm>
            <a:off x="5795457" y="4993632"/>
            <a:ext cx="1000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9049620" y="5029423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60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99738" y="288256"/>
            <a:ext cx="1046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Towards Smart Indoor 3D Models Reconstructed from Point Clouds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99738" y="964691"/>
            <a:ext cx="1141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Tested MLS Devices:</a:t>
            </a:r>
            <a:endParaRPr lang="en-US" sz="2000" dirty="0" smtClean="0"/>
          </a:p>
        </p:txBody>
      </p:sp>
      <p:sp>
        <p:nvSpPr>
          <p:cNvPr id="7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101" y="964691"/>
            <a:ext cx="7428569" cy="235902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61599" y="3257170"/>
            <a:ext cx="1251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ITC backpack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8129201" y="3257109"/>
            <a:ext cx="591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Zeb1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9760465" y="3248945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ZebRevo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136950" y="3277517"/>
            <a:ext cx="107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NavVis M6</a:t>
            </a:r>
            <a:endParaRPr lang="en-US" sz="16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532" y="3761406"/>
            <a:ext cx="7815807" cy="23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03AC-37E6-48E8-B1EF-403EF9FCA31A}" type="slidenum">
              <a:rPr lang="en-US" smtClean="0"/>
              <a:t>14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965" y="171549"/>
            <a:ext cx="6029467" cy="6572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b="45631"/>
          <a:stretch/>
        </p:blipFill>
        <p:spPr>
          <a:xfrm rot="5400000">
            <a:off x="7442132" y="2749808"/>
            <a:ext cx="6419660" cy="17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15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Buildings</a:t>
            </a: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6802" y="920530"/>
            <a:ext cx="724625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WP3. Use Case</a:t>
            </a:r>
            <a:endParaRPr lang="en-US" sz="2000" b="1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980" y="1091297"/>
            <a:ext cx="4518043" cy="244565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41236" y="2799303"/>
            <a:ext cx="5008580" cy="2718354"/>
            <a:chOff x="1262920" y="2100356"/>
            <a:chExt cx="5008580" cy="271835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l="2674" r="76555"/>
            <a:stretch/>
          </p:blipFill>
          <p:spPr>
            <a:xfrm>
              <a:off x="2998589" y="2100356"/>
              <a:ext cx="1543050" cy="23590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3581" y="2276230"/>
              <a:ext cx="1667919" cy="210942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738" y="2258862"/>
              <a:ext cx="1417863" cy="212679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51590" y="4448729"/>
              <a:ext cx="1256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ITC backpack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55354" y="4480156"/>
              <a:ext cx="963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Leica P20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62920" y="4422165"/>
              <a:ext cx="1587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iMS3D-Viametris</a:t>
              </a:r>
              <a:endParaRPr lang="en-US" sz="16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49628" y="1474459"/>
            <a:ext cx="781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Scanning a complex </a:t>
            </a:r>
            <a:r>
              <a:rPr lang="en-US" sz="2000" dirty="0" smtClean="0"/>
              <a:t>multi-</a:t>
            </a:r>
            <a:r>
              <a:rPr lang="en-US" sz="2000" dirty="0" smtClean="0"/>
              <a:t>storey building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Compare the result with the BIM </a:t>
            </a:r>
            <a:r>
              <a:rPr lang="en-US" sz="2000" dirty="0" smtClean="0"/>
              <a:t>model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9392" y="3629040"/>
            <a:ext cx="5733255" cy="26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16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Buildings</a:t>
            </a: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6802" y="920530"/>
            <a:ext cx="7246257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WP3. Use Case</a:t>
            </a:r>
            <a:endParaRPr lang="en-US" sz="2000" b="1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11773" y="1474459"/>
            <a:ext cx="7813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Flexible Space Subdivision (FSS) for accessibility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 analysis (TUD method)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Making </a:t>
            </a:r>
            <a:r>
              <a:rPr lang="en-US" sz="2000" dirty="0" smtClean="0"/>
              <a:t>a final 3D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584" y="1073333"/>
            <a:ext cx="4302453" cy="23289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87647" y="5977983"/>
            <a:ext cx="13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floor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485049" y="3391809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BIM Model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810" y="3306737"/>
            <a:ext cx="5566514" cy="25773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8937" y="3638414"/>
            <a:ext cx="2316133" cy="2170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14" y="3640457"/>
            <a:ext cx="2969034" cy="21267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00370" y="5823939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partitions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709" y="3062395"/>
            <a:ext cx="5477515" cy="284859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536874" y="6003384"/>
            <a:ext cx="10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94" y="906901"/>
            <a:ext cx="4928598" cy="3704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17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016880" y="4190163"/>
            <a:ext cx="7687566" cy="2427408"/>
            <a:chOff x="2310544" y="4190163"/>
            <a:chExt cx="7687566" cy="2427408"/>
          </a:xfrm>
        </p:grpSpPr>
        <p:sp>
          <p:nvSpPr>
            <p:cNvPr id="9" name="Rectangle 8"/>
            <p:cNvSpPr/>
            <p:nvPr/>
          </p:nvSpPr>
          <p:spPr>
            <a:xfrm>
              <a:off x="6214193" y="6095128"/>
              <a:ext cx="1416818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indoor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point clouds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36075" y="5051337"/>
              <a:ext cx="1188000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Walls, floor, ceiling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01945" y="5051339"/>
              <a:ext cx="1152000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Doors, openings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27952" y="5054391"/>
              <a:ext cx="1178797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Free space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21738" y="5054390"/>
              <a:ext cx="1152000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Navigable space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11247" y="5051336"/>
              <a:ext cx="1188000" cy="5224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Clutter, obstacles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074040" y="4923692"/>
              <a:ext cx="2924070" cy="838842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urved Connector 29"/>
            <p:cNvCxnSpPr>
              <a:stCxn id="28" idx="0"/>
            </p:cNvCxnSpPr>
            <p:nvPr/>
          </p:nvCxnSpPr>
          <p:spPr>
            <a:xfrm rot="16200000" flipV="1">
              <a:off x="7850372" y="4237988"/>
              <a:ext cx="733529" cy="637879"/>
            </a:xfrm>
            <a:prstGeom prst="curvedConnector3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2310544" y="4923692"/>
              <a:ext cx="4371609" cy="838842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urved Connector 31"/>
            <p:cNvCxnSpPr/>
            <p:nvPr/>
          </p:nvCxnSpPr>
          <p:spPr>
            <a:xfrm rot="5400000" flipH="1" flipV="1">
              <a:off x="4207421" y="4539841"/>
              <a:ext cx="428183" cy="37250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16200000" flipV="1">
              <a:off x="6539734" y="4256826"/>
              <a:ext cx="861174" cy="727847"/>
            </a:xfrm>
            <a:prstGeom prst="curved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9" idx="0"/>
            </p:cNvCxnSpPr>
            <p:nvPr/>
          </p:nvCxnSpPr>
          <p:spPr>
            <a:xfrm flipH="1" flipV="1">
              <a:off x="6533833" y="5762534"/>
              <a:ext cx="388769" cy="3325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6935384" y="5762534"/>
              <a:ext cx="398863" cy="3322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1187449" y="1275264"/>
            <a:ext cx="896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Integration of WP1 and WP2</a:t>
            </a:r>
            <a:endParaRPr lang="en-US" dirty="0"/>
          </a:p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78157" y="5037608"/>
            <a:ext cx="226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WP1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(Geometry Extraction)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9770" y="2739746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WP2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(Space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ubdivision)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0" name="Left Brace 59"/>
          <p:cNvSpPr/>
          <p:nvPr/>
        </p:nvSpPr>
        <p:spPr>
          <a:xfrm>
            <a:off x="3347236" y="2389961"/>
            <a:ext cx="308586" cy="1291633"/>
          </a:xfrm>
          <a:prstGeom prst="leftBrace">
            <a:avLst>
              <a:gd name="adj1" fmla="val 35547"/>
              <a:gd name="adj2" fmla="val 50000"/>
            </a:avLst>
          </a:prstGeom>
          <a:ln w="1905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sp>
        <p:nvSpPr>
          <p:cNvPr id="63" name="Left Brace 62"/>
          <p:cNvSpPr/>
          <p:nvPr/>
        </p:nvSpPr>
        <p:spPr>
          <a:xfrm>
            <a:off x="3354234" y="4637006"/>
            <a:ext cx="308586" cy="1291633"/>
          </a:xfrm>
          <a:prstGeom prst="leftBrace">
            <a:avLst>
              <a:gd name="adj1" fmla="val 35547"/>
              <a:gd name="adj2" fmla="val 50000"/>
            </a:avLst>
          </a:prstGeom>
          <a:ln w="19050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18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Buildings</a:t>
            </a:r>
          </a:p>
          <a:p>
            <a:r>
              <a:rPr lang="en-US" sz="2400" b="1" i="1" dirty="0">
                <a:solidFill>
                  <a:srgbClr val="0070C0"/>
                </a:solidFill>
              </a:rPr>
              <a:t>Smart Indoor Models in 3D (SIMs3D)</a:t>
            </a:r>
          </a:p>
          <a:p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450" y="1152799"/>
            <a:ext cx="55725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WP2. 3D Models and Algorithms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User Centered Space Subdivision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Functional Space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2000" dirty="0"/>
              <a:t>The Flexible Space Subdivision (</a:t>
            </a:r>
            <a:r>
              <a:rPr lang="en-GB" sz="2000" dirty="0" smtClean="0"/>
              <a:t>FSS</a:t>
            </a:r>
            <a:r>
              <a:rPr lang="en-GB" sz="2000" dirty="0"/>
              <a:t>) </a:t>
            </a:r>
            <a:r>
              <a:rPr lang="en-GB" sz="2000" dirty="0" smtClean="0"/>
              <a:t>Framework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5"/>
          <a:stretch/>
        </p:blipFill>
        <p:spPr>
          <a:xfrm>
            <a:off x="1223943" y="3314331"/>
            <a:ext cx="4797231" cy="2047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4778" y="5443964"/>
            <a:ext cx="3877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Object-Space, Functional-Space </a:t>
            </a:r>
          </a:p>
          <a:p>
            <a:pPr algn="ctr"/>
            <a:r>
              <a:rPr lang="en-US" dirty="0" smtClean="0"/>
              <a:t>and Remaining-Space (navigable space)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44" y="934088"/>
            <a:ext cx="3794814" cy="5053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36435" y="6075126"/>
            <a:ext cx="1989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FSS of a BIM model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19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449" y="1275264"/>
            <a:ext cx="896138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Integration of WP1 and WP2</a:t>
            </a:r>
            <a:endParaRPr lang="en-US" sz="2000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b="1" dirty="0" smtClean="0"/>
              <a:t>Motivation: </a:t>
            </a:r>
            <a:r>
              <a:rPr lang="en-US" sz="2000" dirty="0" smtClean="0"/>
              <a:t>using the real data to subdivide the space based on the permanent structures and dynamic objects (furniture) and agents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449" y="3139007"/>
            <a:ext cx="5404365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Ongoing Publication: </a:t>
            </a:r>
            <a:r>
              <a:rPr lang="en-US" sz="2000" dirty="0" smtClean="0"/>
              <a:t>Automation in Construction </a:t>
            </a:r>
          </a:p>
          <a:p>
            <a:r>
              <a:rPr lang="en-US" sz="2000" dirty="0" smtClean="0"/>
              <a:t>		        (5 </a:t>
            </a:r>
            <a:r>
              <a:rPr lang="en-US" sz="2000" dirty="0" err="1" smtClean="0"/>
              <a:t>yrs</a:t>
            </a:r>
            <a:r>
              <a:rPr lang="en-US" sz="2000" dirty="0" smtClean="0"/>
              <a:t> impact factor 4.4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Fixing undershooting problems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e.g. walls are not connected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Generate volumetric walls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Expected submission: </a:t>
            </a:r>
            <a:r>
              <a:rPr lang="en-US" sz="2000" dirty="0" smtClean="0"/>
              <a:t>End of January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790" y="2969264"/>
            <a:ext cx="3806294" cy="35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2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955" y="1854854"/>
            <a:ext cx="9756000" cy="29516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18936" y="1870024"/>
            <a:ext cx="782363" cy="2865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20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Indoor 3D Model Reconstruction to Support Disaster Management in Large Buildings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Smart Indoor Models in 3D (SIMs3D)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449" y="1275264"/>
            <a:ext cx="104235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Conclusion:</a:t>
            </a:r>
            <a:endParaRPr lang="en-US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 methods are tested successfully in different scenarios and various MLS devices.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The manual corrections are trivial for an expert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dirty="0"/>
              <a:t>The accuracy of </a:t>
            </a:r>
            <a:r>
              <a:rPr lang="en-US" dirty="0" smtClean="0"/>
              <a:t>results is </a:t>
            </a:r>
            <a:r>
              <a:rPr lang="en-US" dirty="0"/>
              <a:t>strongly dependent on the sensor accuracy and the noise</a:t>
            </a:r>
            <a:r>
              <a:rPr lang="en-US" dirty="0" smtClean="0"/>
              <a:t>.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/>
              <a:t>Future Work:</a:t>
            </a:r>
            <a:endParaRPr lang="en-US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Further work will be done for consistency check of the model during the integration </a:t>
            </a:r>
            <a:r>
              <a:rPr lang="en-US" dirty="0" smtClean="0"/>
              <a:t>process.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smtClean="0"/>
              <a:t>Possibility of doing an internship abroad.</a:t>
            </a:r>
            <a:endParaRPr lang="en-US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dirty="0" err="1" smtClean="0"/>
              <a:t>Valorisation</a:t>
            </a:r>
            <a:r>
              <a:rPr lang="en-US" dirty="0" smtClean="0"/>
              <a:t> of the results in the future spin-off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3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4883" y="1529348"/>
            <a:ext cx="979811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Floor separation using the trajectory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Extracting the stair cases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Trying the algorithm on non-Manhattan World buildings (slanted wall, sloped ceiling)</a:t>
            </a:r>
            <a:endParaRPr lang="en-US" sz="20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Recovery of reflected points caused by reflective </a:t>
            </a:r>
            <a:r>
              <a:rPr lang="en-US" sz="2000" dirty="0" smtClean="0"/>
              <a:t>surfaces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Improving the space partitioning to 3D instead of 2.5D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… and of course write all of it in a paper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187450" y="969586"/>
            <a:ext cx="722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List of improvements to the current algorithms: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4783" y="235629"/>
            <a:ext cx="9775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Exploiting MLS Trajectory for Interpretation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of Indoor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laser Scanner Data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4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87450" y="969586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Floors Separation: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4783" y="235629"/>
            <a:ext cx="9775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Exploiting MLS Trajectory for Interpretation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of Indoor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laser Scanner Data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64640" y="1530823"/>
            <a:ext cx="630936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Use the z-histogram to find the picks as </a:t>
            </a:r>
            <a:r>
              <a:rPr lang="en-US" sz="2000" dirty="0" smtClean="0"/>
              <a:t>floors 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582" y="2264779"/>
            <a:ext cx="3989727" cy="30802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5454" y="5445592"/>
            <a:ext cx="19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Turner et al. (2015)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6984" y="3096150"/>
            <a:ext cx="5956104" cy="21430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82087" y="5408105"/>
            <a:ext cx="195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Oesau</a:t>
            </a:r>
            <a:r>
              <a:rPr lang="en-US" dirty="0" smtClean="0"/>
              <a:t> et al.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5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87450" y="969586"/>
            <a:ext cx="35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Floors Separation: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4783" y="235629"/>
            <a:ext cx="9775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Exploiting MLS Trajectory for Interpretation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of Indoor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laser Scanner Data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000" y="1958990"/>
            <a:ext cx="8028000" cy="18230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64640" y="1530823"/>
            <a:ext cx="6309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Use the z-histogram to find the picks as floors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697" y="4091717"/>
            <a:ext cx="7704000" cy="17365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94504" y="2697927"/>
            <a:ext cx="2551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clouds of </a:t>
            </a:r>
          </a:p>
          <a:p>
            <a:r>
              <a:rPr lang="en-US" dirty="0" smtClean="0"/>
              <a:t>a-three-floor </a:t>
            </a:r>
            <a:r>
              <a:rPr lang="en-US" dirty="0" smtClean="0"/>
              <a:t>building</a:t>
            </a:r>
          </a:p>
          <a:p>
            <a:r>
              <a:rPr lang="en-US" dirty="0" smtClean="0"/>
              <a:t>(</a:t>
            </a:r>
            <a:r>
              <a:rPr lang="en-US" u="sng" dirty="0" smtClean="0"/>
              <a:t>Mezzanine</a:t>
            </a:r>
            <a:r>
              <a:rPr lang="en-US" dirty="0" smtClean="0"/>
              <a:t> Architecture)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70742" y="4643770"/>
            <a:ext cx="204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Floor separation by </a:t>
            </a:r>
          </a:p>
          <a:p>
            <a:r>
              <a:rPr lang="en-US" dirty="0" smtClean="0"/>
              <a:t>z-histogram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7152" y="4848242"/>
            <a:ext cx="1514346" cy="109864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204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6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87450" y="969586"/>
            <a:ext cx="418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Floors and Stairs Separation: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4783" y="235629"/>
            <a:ext cx="9775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Exploiting MLS Trajectory for Interpretation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of Indoor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laser Scanner Data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90" y="760648"/>
            <a:ext cx="5652000" cy="559570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97280" y="1703543"/>
            <a:ext cx="5083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trajectory is used for floor separation.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trajectory is segmented.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Associated points of each trajectory segment are selected as a space partition.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020" y="4019869"/>
            <a:ext cx="4500000" cy="12578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2590" y="5412156"/>
            <a:ext cx="221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Segmented 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87449" y="806300"/>
            <a:ext cx="10797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Structure Detection in non-Manhattan World </a:t>
            </a:r>
            <a:r>
              <a:rPr lang="en-US" sz="2000" b="1" dirty="0" smtClean="0">
                <a:solidFill>
                  <a:srgbClr val="0070C0"/>
                </a:solidFill>
              </a:rPr>
              <a:t>Buildings: </a:t>
            </a:r>
            <a:r>
              <a:rPr lang="en-US" sz="2200" dirty="0" smtClean="0"/>
              <a:t>data from Mura et al (2016)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0686" y="304083"/>
            <a:ext cx="9775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Towards Smart Indoor 3D Models Reconstructed from Point Clouds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6"/>
          <a:stretch/>
        </p:blipFill>
        <p:spPr bwMode="auto">
          <a:xfrm>
            <a:off x="1862351" y="3704896"/>
            <a:ext cx="9144000" cy="19554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34478" y="5853600"/>
            <a:ext cx="56329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Slanted Wall and non-horizontal ceiling detection based on different angle threshold</a:t>
            </a:r>
            <a:endParaRPr lang="en-US" sz="1600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00" y="1323199"/>
            <a:ext cx="4127000" cy="2188468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9862457" y="3008917"/>
            <a:ext cx="555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686610" y="2255081"/>
            <a:ext cx="555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0613" y="2070415"/>
            <a:ext cx="115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417629" y="2802909"/>
            <a:ext cx="111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704207" y="1491337"/>
            <a:ext cx="1676175" cy="620379"/>
          </a:xfrm>
          <a:prstGeom prst="straightConnector1">
            <a:avLst/>
          </a:prstGeom>
          <a:ln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471254" y="1491337"/>
            <a:ext cx="1229859" cy="752084"/>
          </a:xfrm>
          <a:prstGeom prst="straightConnector1">
            <a:avLst/>
          </a:prstGeom>
          <a:ln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9380382" y="2111716"/>
            <a:ext cx="303134" cy="541319"/>
          </a:xfrm>
          <a:prstGeom prst="straightConnector1">
            <a:avLst/>
          </a:prstGeom>
          <a:ln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205107" y="2650046"/>
            <a:ext cx="1481503" cy="522195"/>
          </a:xfrm>
          <a:prstGeom prst="straightConnector1">
            <a:avLst/>
          </a:prstGeom>
          <a:ln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205107" y="2395896"/>
            <a:ext cx="49823" cy="776345"/>
          </a:xfrm>
          <a:prstGeom prst="straightConnector1">
            <a:avLst/>
          </a:prstGeom>
          <a:ln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04207" y="1491337"/>
            <a:ext cx="550723" cy="904559"/>
          </a:xfrm>
          <a:prstGeom prst="straightConnector1">
            <a:avLst/>
          </a:prstGeom>
          <a:ln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106886" y="2243422"/>
            <a:ext cx="364366" cy="557450"/>
          </a:xfrm>
          <a:prstGeom prst="straightConnector1">
            <a:avLst/>
          </a:prstGeom>
          <a:ln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6106886" y="2800872"/>
            <a:ext cx="2098220" cy="371369"/>
          </a:xfrm>
          <a:prstGeom prst="straightConnector1">
            <a:avLst/>
          </a:prstGeom>
          <a:ln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097280" y="1703543"/>
            <a:ext cx="47140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Using the </a:t>
            </a:r>
            <a:r>
              <a:rPr lang="en-US" b="1" dirty="0" smtClean="0"/>
              <a:t>support relation </a:t>
            </a:r>
            <a:r>
              <a:rPr lang="en-US" dirty="0" smtClean="0"/>
              <a:t>between two almost-vertical wall candidates to detect slanted walls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02226" y="3270425"/>
            <a:ext cx="56329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Adjacency graph</a:t>
            </a:r>
            <a:endParaRPr lang="en-US" sz="1600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Shayan Nikoohemat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924158" y="6356350"/>
            <a:ext cx="429642" cy="365125"/>
          </a:xfrm>
        </p:spPr>
        <p:txBody>
          <a:bodyPr/>
          <a:lstStyle/>
          <a:p>
            <a:fld id="{2EC8146E-12CE-4FF4-980A-04F70A245CCD}" type="slidenum">
              <a:rPr lang="en-US" smtClean="0"/>
              <a:t>8</a:t>
            </a:fld>
            <a:endParaRPr lang="en-US" sz="10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738" y="288256"/>
            <a:ext cx="1046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Towards Smart Indoor 3D Models Reconstructed from Point Clouds</a:t>
            </a:r>
          </a:p>
        </p:txBody>
      </p:sp>
      <p:sp>
        <p:nvSpPr>
          <p:cNvPr id="26" name="Oval 25"/>
          <p:cNvSpPr/>
          <p:nvPr/>
        </p:nvSpPr>
        <p:spPr>
          <a:xfrm>
            <a:off x="9618937" y="2989588"/>
            <a:ext cx="707082" cy="3411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27" y="1079040"/>
            <a:ext cx="3385652" cy="5317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9738" y="887439"/>
            <a:ext cx="6990822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70C0"/>
                </a:solidFill>
              </a:rPr>
              <a:t>Structure Detection in non-Manhattan World Buildings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9738" y="1835426"/>
            <a:ext cx="5956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Case 1, 2, 3 and 4 could be handled.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Case 5 can be problematic. Because the lower ceiling could be removed during the process. </a:t>
            </a:r>
          </a:p>
        </p:txBody>
      </p:sp>
      <p:sp>
        <p:nvSpPr>
          <p:cNvPr id="4" name="Oval 3"/>
          <p:cNvSpPr/>
          <p:nvPr/>
        </p:nvSpPr>
        <p:spPr>
          <a:xfrm>
            <a:off x="9682842" y="5077966"/>
            <a:ext cx="163286" cy="163285"/>
          </a:xfrm>
          <a:prstGeom prst="ellipse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682842" y="5373249"/>
            <a:ext cx="163286" cy="163285"/>
          </a:xfrm>
          <a:prstGeom prst="ellipse">
            <a:avLst/>
          </a:prstGeom>
          <a:solidFill>
            <a:srgbClr val="454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682842" y="5642711"/>
            <a:ext cx="163286" cy="163285"/>
          </a:xfrm>
          <a:prstGeom prst="ellipse">
            <a:avLst/>
          </a:prstGeom>
          <a:solidFill>
            <a:srgbClr val="F7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82842" y="5920158"/>
            <a:ext cx="163286" cy="16328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6032" y="497494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Ceiling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100558" y="5270225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100558" y="555082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086031" y="5816996"/>
            <a:ext cx="135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Slanted Wall</a:t>
            </a:r>
            <a:endParaRPr lang="en-US" dirty="0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762534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0" y="242402"/>
            <a:ext cx="1099860" cy="48119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52545" y="589756"/>
            <a:ext cx="3933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Removing</a:t>
            </a:r>
            <a:r>
              <a:rPr lang="en-US" sz="2400" b="1" dirty="0" smtClean="0">
                <a:solidFill>
                  <a:srgbClr val="0070C0"/>
                </a:solidFill>
              </a:rPr>
              <a:t> reflected points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caused by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glass surfaces:</a:t>
            </a:r>
            <a:endParaRPr lang="en-US" sz="2400" dirty="0" smtClean="0"/>
          </a:p>
        </p:txBody>
      </p:sp>
      <p:sp>
        <p:nvSpPr>
          <p:cNvPr id="2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91920" y="6356349"/>
            <a:ext cx="1844040" cy="365125"/>
          </a:xfrm>
        </p:spPr>
        <p:txBody>
          <a:bodyPr/>
          <a:lstStyle/>
          <a:p>
            <a:r>
              <a:rPr lang="en-US" dirty="0" smtClean="0"/>
              <a:t>Shayan Nikoohemat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146E-12CE-4FF4-980A-04F70A245CCD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483"/>
          <a:stretch/>
        </p:blipFill>
        <p:spPr>
          <a:xfrm>
            <a:off x="6207654" y="583988"/>
            <a:ext cx="5654243" cy="1632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14628"/>
          <a:stretch/>
        </p:blipFill>
        <p:spPr>
          <a:xfrm>
            <a:off x="1322870" y="2416629"/>
            <a:ext cx="3458998" cy="2919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9668" y="2436533"/>
            <a:ext cx="2790349" cy="2916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202426" y="3732121"/>
            <a:ext cx="1917109" cy="45642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1868" y="5368708"/>
            <a:ext cx="327390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view of the same area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colored by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4321" y="5368708"/>
            <a:ext cx="286569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view. Reflected segments are green.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7450" y="5380471"/>
            <a:ext cx="370449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view of a room with reflected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surfaces, yellow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8783" y="2435311"/>
            <a:ext cx="2875654" cy="29010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6284829"/>
            <a:ext cx="2225840" cy="43020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134352" y="517075"/>
            <a:ext cx="1575118" cy="116749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23415</TotalTime>
  <Words>870</Words>
  <Application>Microsoft Office PowerPoint</Application>
  <PresentationFormat>Widescreen</PresentationFormat>
  <Paragraphs>224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Twente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Nikoohemat, S. (ITC)</dc:creator>
  <cp:lastModifiedBy>Nikoohemat, S. (ITC)</cp:lastModifiedBy>
  <cp:revision>305</cp:revision>
  <dcterms:created xsi:type="dcterms:W3CDTF">2016-08-22T09:32:17Z</dcterms:created>
  <dcterms:modified xsi:type="dcterms:W3CDTF">2018-11-16T09:36:15Z</dcterms:modified>
</cp:coreProperties>
</file>